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60" r:id="rId4"/>
    <p:sldId id="261" r:id="rId5"/>
    <p:sldId id="262" r:id="rId6"/>
    <p:sldId id="263" r:id="rId7"/>
    <p:sldId id="269" r:id="rId8"/>
    <p:sldId id="264" r:id="rId9"/>
    <p:sldId id="26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FF66"/>
    <a:srgbClr val="FF0000"/>
    <a:srgbClr val="AD18E8"/>
    <a:srgbClr val="FF3399"/>
    <a:srgbClr val="CC00CC"/>
    <a:srgbClr val="00FF00"/>
    <a:srgbClr val="3366FF"/>
    <a:srgbClr val="66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D526-994E-4DB5-B164-830952E42921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EFB7-D4ED-4988-88D0-C6BDA128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D526-994E-4DB5-B164-830952E42921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EFB7-D4ED-4988-88D0-C6BDA128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D526-994E-4DB5-B164-830952E42921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EFB7-D4ED-4988-88D0-C6BDA128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7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D526-994E-4DB5-B164-830952E42921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EFB7-D4ED-4988-88D0-C6BDA128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D526-994E-4DB5-B164-830952E42921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EFB7-D4ED-4988-88D0-C6BDA128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7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D526-994E-4DB5-B164-830952E42921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EFB7-D4ED-4988-88D0-C6BDA128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3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D526-994E-4DB5-B164-830952E42921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EFB7-D4ED-4988-88D0-C6BDA128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1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D526-994E-4DB5-B164-830952E42921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EFB7-D4ED-4988-88D0-C6BDA128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D526-994E-4DB5-B164-830952E42921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EFB7-D4ED-4988-88D0-C6BDA128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7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D526-994E-4DB5-B164-830952E42921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EFB7-D4ED-4988-88D0-C6BDA128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8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D526-994E-4DB5-B164-830952E42921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EFB7-D4ED-4988-88D0-C6BDA128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8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0"/>
                <a:lumMod val="8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D526-994E-4DB5-B164-830952E42921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6EFB7-D4ED-4988-88D0-C6BDA128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8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499085"/>
            <a:ext cx="9753600" cy="1671115"/>
          </a:xfrm>
        </p:spPr>
        <p:txBody>
          <a:bodyPr>
            <a:noAutofit/>
          </a:bodyPr>
          <a:lstStyle/>
          <a:p>
            <a:r>
              <a:rPr lang="vi-VN" sz="9600" b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 Tin Học</a:t>
            </a:r>
            <a:endParaRPr lang="en-US" sz="9600" b="1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56637"/>
            <a:ext cx="9144000" cy="601363"/>
          </a:xfrm>
        </p:spPr>
        <p:txBody>
          <a:bodyPr>
            <a:normAutofit lnSpcReduction="10000"/>
          </a:bodyPr>
          <a:lstStyle/>
          <a:p>
            <a:r>
              <a:rPr lang="vi-VN" sz="4000" b="1" smtClean="0">
                <a:solidFill>
                  <a:srgbClr val="FF0000"/>
                </a:solidFill>
              </a:rPr>
              <a:t>Giáo viên: Lê Văn Trường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45" y="180114"/>
            <a:ext cx="703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Trường TH Lê Văn Thế</a:t>
            </a:r>
            <a:endParaRPr lang="en-US" sz="320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5" y="3513090"/>
            <a:ext cx="121296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UTM Davida" panose="02040603050506020204" pitchFamily="18" charset="0"/>
              </a:rPr>
              <a:t>Bài 1: làm quen với máy tính</a:t>
            </a:r>
            <a:endParaRPr lang="en-US" sz="750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E18D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1E18D"/>
                                      </p:to>
                                    </p:animClr>
                                    <p:set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/>
      <p:bldP spid="5" grpId="1"/>
      <p:bldP spid="6" grpId="0"/>
      <p:bldP spid="6" grpId="1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8" y="149319"/>
            <a:ext cx="2348148" cy="2277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54" y="1694291"/>
            <a:ext cx="2348148" cy="2277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84" y="1694291"/>
            <a:ext cx="2348148" cy="2277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818" y="997527"/>
            <a:ext cx="11734800" cy="3505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000" b="1" err="1">
                <a:solidFill>
                  <a:srgbClr val="CC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Đã</a:t>
            </a:r>
            <a:r>
              <a:rPr lang="en-US" sz="4000" b="1">
                <a:solidFill>
                  <a:srgbClr val="CC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</a:t>
            </a:r>
            <a:r>
              <a:rPr lang="vi-VN" sz="4000" b="1">
                <a:solidFill>
                  <a:srgbClr val="CC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ết thúc bài số </a:t>
            </a:r>
            <a:r>
              <a:rPr lang="en-US" sz="4000" b="1">
                <a:solidFill>
                  <a:srgbClr val="CC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vi-VN" sz="4000" b="1">
              <a:solidFill>
                <a:srgbClr val="CC00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15" y="-1774"/>
            <a:ext cx="2348148" cy="2277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2" y="4047712"/>
            <a:ext cx="2348148" cy="2277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93" y="166581"/>
            <a:ext cx="2990133" cy="1527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13" y="3633107"/>
            <a:ext cx="28575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91" y="3923005"/>
            <a:ext cx="2348148" cy="22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8426"/>
          </a:xfrm>
        </p:spPr>
        <p:txBody>
          <a:bodyPr/>
          <a:lstStyle/>
          <a:p>
            <a:r>
              <a:rPr lang="vi-VN" smtClean="0">
                <a:solidFill>
                  <a:srgbClr val="7030A0"/>
                </a:solidFill>
              </a:rPr>
              <a:t>Máy tính làm được những gì ?</a:t>
            </a:r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6" b="100000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29" y="1669596"/>
            <a:ext cx="4385370" cy="3139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62" y="823847"/>
            <a:ext cx="2490837" cy="1469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91" y="2833531"/>
            <a:ext cx="2780710" cy="1443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" y="4999976"/>
            <a:ext cx="2108395" cy="1795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59" y="4809522"/>
            <a:ext cx="2739912" cy="19858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" y="833392"/>
            <a:ext cx="2539210" cy="1459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" y="2833531"/>
            <a:ext cx="2616594" cy="14430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0658" y="1081386"/>
            <a:ext cx="1505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70C0"/>
                </a:solidFill>
              </a:rPr>
              <a:t>Xem </a:t>
            </a:r>
            <a:br>
              <a:rPr lang="vi-VN" sz="2800" smtClean="0">
                <a:solidFill>
                  <a:srgbClr val="0070C0"/>
                </a:solidFill>
              </a:rPr>
            </a:br>
            <a:r>
              <a:rPr lang="vi-VN" sz="2800" smtClean="0">
                <a:solidFill>
                  <a:srgbClr val="0070C0"/>
                </a:solidFill>
              </a:rPr>
              <a:t>Phim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0658" y="3231888"/>
            <a:ext cx="1042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70C0"/>
                </a:solidFill>
              </a:rPr>
              <a:t>Nghe Nhạc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9390" y="5574486"/>
            <a:ext cx="244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solidFill>
                  <a:srgbClr val="0070C0"/>
                </a:solidFill>
              </a:rPr>
              <a:t>Soạn thảo </a:t>
            </a:r>
            <a:br>
              <a:rPr lang="vi-VN" sz="2400" smtClean="0">
                <a:solidFill>
                  <a:srgbClr val="0070C0"/>
                </a:solidFill>
              </a:rPr>
            </a:br>
            <a:r>
              <a:rPr lang="vi-VN" sz="2400" smtClean="0">
                <a:solidFill>
                  <a:srgbClr val="0070C0"/>
                </a:solidFill>
              </a:rPr>
              <a:t>văn bản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7039" y="723374"/>
            <a:ext cx="2373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0070C0"/>
                </a:solidFill>
              </a:rPr>
              <a:t>Lướt</a:t>
            </a:r>
            <a:r>
              <a:rPr lang="en-US" sz="2400" dirty="0" smtClean="0">
                <a:solidFill>
                  <a:srgbClr val="0070C0"/>
                </a:solidFill>
              </a:rPr>
              <a:t> Web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err="1" smtClean="0">
                <a:solidFill>
                  <a:srgbClr val="0070C0"/>
                </a:solidFill>
              </a:rPr>
              <a:t>Gửi</a:t>
            </a:r>
            <a:r>
              <a:rPr lang="en-US" sz="2400" dirty="0" smtClean="0">
                <a:solidFill>
                  <a:srgbClr val="0070C0"/>
                </a:solidFill>
              </a:rPr>
              <a:t> Mail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err="1" smtClean="0">
                <a:solidFill>
                  <a:srgbClr val="0070C0"/>
                </a:solidFill>
              </a:rPr>
              <a:t>Facbook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err="1" smtClean="0">
                <a:solidFill>
                  <a:srgbClr val="0070C0"/>
                </a:solidFill>
              </a:rPr>
              <a:t>Tìm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tài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liệu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1769" y="3132551"/>
            <a:ext cx="1042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smtClean="0">
                <a:solidFill>
                  <a:srgbClr val="0070C0"/>
                </a:solidFill>
              </a:rPr>
              <a:t>Chơi </a:t>
            </a:r>
            <a:br>
              <a:rPr lang="vi-VN" sz="2400" smtClean="0">
                <a:solidFill>
                  <a:srgbClr val="0070C0"/>
                </a:solidFill>
              </a:rPr>
            </a:br>
            <a:r>
              <a:rPr lang="vi-VN" sz="2400" smtClean="0">
                <a:solidFill>
                  <a:srgbClr val="0070C0"/>
                </a:solidFill>
              </a:rPr>
              <a:t>Game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6235" y="5482153"/>
            <a:ext cx="997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smtClean="0">
                <a:solidFill>
                  <a:srgbClr val="0070C0"/>
                </a:solidFill>
              </a:rPr>
              <a:t>Tính Toán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8113" y="5802426"/>
            <a:ext cx="233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70C0"/>
                </a:solidFill>
              </a:rPr>
              <a:t>...v...v...v...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17112" y="69800"/>
            <a:ext cx="3157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mtClean="0"/>
              <a:t>1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814087" y="69800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/>
              <a:t>2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092556" y="67473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mtClean="0"/>
              <a:t>3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373600" y="67473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mtClean="0"/>
              <a:t>4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629912" y="67473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mtClean="0"/>
              <a:t>5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910956" y="67473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mtClean="0"/>
              <a:t>6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287093" y="67473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mtClean="0"/>
              <a:t>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8426"/>
            <a:ext cx="12192000" cy="4767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3399"/>
                </a:solidFill>
              </a:rPr>
              <a:t>Hoạt động 2: </a:t>
            </a:r>
            <a:r>
              <a:rPr lang="vi-VN" sz="3200" b="1" smtClean="0">
                <a:solidFill>
                  <a:srgbClr val="FF3399"/>
                </a:solidFill>
              </a:rPr>
              <a:t>Các thành phần của máy tính ?</a:t>
            </a:r>
            <a:endParaRPr lang="en-US" sz="3200" b="1">
              <a:solidFill>
                <a:srgbClr val="FF339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8426"/>
          </a:xfrm>
        </p:spPr>
        <p:txBody>
          <a:bodyPr/>
          <a:lstStyle/>
          <a:p>
            <a:r>
              <a:rPr lang="vi-VN" smtClean="0">
                <a:solidFill>
                  <a:srgbClr val="7030A0"/>
                </a:solidFill>
              </a:rPr>
              <a:t>Bài 1:  Làm quen với máy tính</a:t>
            </a:r>
            <a:endParaRPr lang="en-US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22" y="2137107"/>
            <a:ext cx="6401938" cy="4263691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8" name="Oval Callout 7"/>
          <p:cNvSpPr/>
          <p:nvPr/>
        </p:nvSpPr>
        <p:spPr>
          <a:xfrm>
            <a:off x="4362994" y="1371598"/>
            <a:ext cx="2521132" cy="889499"/>
          </a:xfrm>
          <a:prstGeom prst="wedgeEllipseCallout">
            <a:avLst>
              <a:gd name="adj1" fmla="val -41558"/>
              <a:gd name="adj2" fmla="val 20641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FF0000"/>
                </a:solidFill>
              </a:rPr>
              <a:t>Màn Hình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04503" y="1358536"/>
            <a:ext cx="3618411" cy="889499"/>
          </a:xfrm>
          <a:prstGeom prst="wedgeEllipseCallout">
            <a:avLst>
              <a:gd name="adj1" fmla="val 19057"/>
              <a:gd name="adj2" fmla="val 24978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rgbClr val="FF0000"/>
                </a:solidFill>
              </a:rPr>
              <a:t>Thùng điều khiển</a:t>
            </a:r>
          </a:p>
          <a:p>
            <a:pPr algn="ctr"/>
            <a:r>
              <a:rPr lang="vi-VN" sz="2400" smtClean="0">
                <a:solidFill>
                  <a:srgbClr val="FF0000"/>
                </a:solidFill>
              </a:rPr>
              <a:t>(CPU)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933405" y="6048101"/>
            <a:ext cx="1698171" cy="705395"/>
          </a:xfrm>
          <a:prstGeom prst="wedgeEllipseCallout">
            <a:avLst>
              <a:gd name="adj1" fmla="val 85322"/>
              <a:gd name="adj2" fmla="val -1634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rgbClr val="FF0000"/>
                </a:solidFill>
              </a:rPr>
              <a:t>Chuột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48639" y="5826034"/>
            <a:ext cx="3004457" cy="692332"/>
          </a:xfrm>
          <a:prstGeom prst="wedgeEllipseCallout">
            <a:avLst>
              <a:gd name="adj1" fmla="val 98668"/>
              <a:gd name="adj2" fmla="val -11705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rgbClr val="FF0000"/>
                </a:solidFill>
              </a:rPr>
              <a:t>Bàn phím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48" y="92314"/>
            <a:ext cx="3581995" cy="2558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501" y="3266799"/>
            <a:ext cx="3238500" cy="323850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7889966" y="0"/>
            <a:ext cx="4167051" cy="3461657"/>
          </a:xfrm>
          <a:prstGeom prst="wedgeEllipseCallout">
            <a:avLst>
              <a:gd name="adj1" fmla="val -74125"/>
              <a:gd name="adj2" fmla="val 4802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>
            <a:off x="8216537" y="3657601"/>
            <a:ext cx="3821973" cy="3200400"/>
          </a:xfrm>
          <a:prstGeom prst="wedgeEllipseCallout">
            <a:avLst>
              <a:gd name="adj1" fmla="val -86765"/>
              <a:gd name="adj2" fmla="val -34359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077550" y="2615993"/>
            <a:ext cx="170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00B050"/>
                </a:solidFill>
              </a:rPr>
              <a:t>Máy in</a:t>
            </a:r>
            <a:endParaRPr lang="en-US" sz="3200" b="1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56963" y="6013853"/>
            <a:ext cx="1341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00B050"/>
                </a:solidFill>
              </a:rPr>
              <a:t>Loa</a:t>
            </a:r>
            <a:endParaRPr lang="en-US" sz="32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 animBg="1"/>
      <p:bldP spid="9" grpId="1" animBg="1"/>
      <p:bldP spid="10" grpId="0" animBg="1"/>
      <p:bldP spid="11" grpId="0" animBg="1"/>
      <p:bldP spid="17" grpId="0" animBg="1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8426"/>
            <a:ext cx="10515600" cy="852261"/>
          </a:xfrm>
        </p:spPr>
        <p:txBody>
          <a:bodyPr>
            <a:normAutofit/>
          </a:bodyPr>
          <a:lstStyle/>
          <a:p>
            <a:r>
              <a:rPr lang="vi-VN" sz="3000" smtClean="0">
                <a:solidFill>
                  <a:srgbClr val="FF3399"/>
                </a:solidFill>
              </a:rPr>
              <a:t>Các thành phần này dùng để làm gì ?</a:t>
            </a:r>
            <a:endParaRPr lang="en-US" sz="3000">
              <a:solidFill>
                <a:srgbClr val="FF339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8426"/>
          </a:xfrm>
        </p:spPr>
        <p:txBody>
          <a:bodyPr/>
          <a:lstStyle/>
          <a:p>
            <a:r>
              <a:rPr lang="vi-VN" smtClean="0">
                <a:solidFill>
                  <a:srgbClr val="7030A0"/>
                </a:solidFill>
              </a:rPr>
              <a:t>Bài 1:  Làm quen với máy tính</a:t>
            </a:r>
            <a:endParaRPr lang="en-US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556"/>
            <a:ext cx="6401938" cy="4263691"/>
          </a:xfrm>
          <a:prstGeom prst="rect">
            <a:avLst/>
          </a:prstGeom>
          <a:ln>
            <a:solidFill>
              <a:srgbClr val="FFFFFF"/>
            </a:solidFill>
          </a:ln>
        </p:spPr>
      </p:pic>
      <p:cxnSp>
        <p:nvCxnSpPr>
          <p:cNvPr id="10" name="Elbow Connector 9"/>
          <p:cNvCxnSpPr>
            <a:endCxn id="12" idx="1"/>
          </p:cNvCxnSpPr>
          <p:nvPr/>
        </p:nvCxnSpPr>
        <p:spPr>
          <a:xfrm flipV="1">
            <a:off x="3631474" y="1946366"/>
            <a:ext cx="3670663" cy="640082"/>
          </a:xfrm>
          <a:prstGeom prst="bentConnector3">
            <a:avLst>
              <a:gd name="adj1" fmla="val 42883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02137" y="1332411"/>
            <a:ext cx="4889863" cy="12279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CC00CC"/>
                </a:solidFill>
              </a:rPr>
              <a:t>Màn hình: Dùng để quan sát việc chúng ta đang làm.</a:t>
            </a:r>
            <a:endParaRPr lang="en-US" sz="2000">
              <a:solidFill>
                <a:srgbClr val="CC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2137" y="2865999"/>
            <a:ext cx="4889862" cy="18105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CC00CC"/>
                </a:solidFill>
              </a:rPr>
              <a:t>Thùng điều khiển (CPU): </a:t>
            </a:r>
            <a:r>
              <a:rPr lang="en-US" sz="2800" dirty="0" err="1" smtClean="0">
                <a:solidFill>
                  <a:srgbClr val="CC00CC"/>
                </a:solidFill>
              </a:rPr>
              <a:t>Xử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lý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tất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cả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yêu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cầu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của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err="1" smtClean="0">
                <a:solidFill>
                  <a:srgbClr val="CC00CC"/>
                </a:solidFill>
              </a:rPr>
              <a:t>người</a:t>
            </a:r>
            <a:r>
              <a:rPr lang="en-US" sz="2800" smtClean="0">
                <a:solidFill>
                  <a:srgbClr val="CC00CC"/>
                </a:solidFill>
              </a:rPr>
              <a:t> dùng </a:t>
            </a:r>
            <a:r>
              <a:rPr lang="en-US" sz="2800" dirty="0" err="1" smtClean="0">
                <a:solidFill>
                  <a:srgbClr val="CC00CC"/>
                </a:solidFill>
              </a:rPr>
              <a:t>và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được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ví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như</a:t>
            </a:r>
            <a:r>
              <a:rPr lang="vi-VN" sz="2800" dirty="0" smtClean="0">
                <a:solidFill>
                  <a:srgbClr val="CC00CC"/>
                </a:solidFill>
              </a:rPr>
              <a:t> là bộ não của máy tính.</a:t>
            </a:r>
            <a:endParaRPr lang="en-US" sz="2000" dirty="0">
              <a:solidFill>
                <a:srgbClr val="CC00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02137" y="5003075"/>
            <a:ext cx="4889862" cy="11832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CC00CC"/>
                </a:solidFill>
              </a:rPr>
              <a:t>Chuột và bàn phím: dùng để điều khiển máy tính.</a:t>
            </a:r>
            <a:endParaRPr lang="en-US" sz="2000">
              <a:solidFill>
                <a:srgbClr val="CC00CC"/>
              </a:solidFill>
            </a:endParaRPr>
          </a:p>
        </p:txBody>
      </p:sp>
      <p:cxnSp>
        <p:nvCxnSpPr>
          <p:cNvPr id="24" name="Elbow Connector 23"/>
          <p:cNvCxnSpPr>
            <a:endCxn id="15" idx="1"/>
          </p:cNvCxnSpPr>
          <p:nvPr/>
        </p:nvCxnSpPr>
        <p:spPr>
          <a:xfrm>
            <a:off x="1201783" y="3104305"/>
            <a:ext cx="6100354" cy="666946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54925" y="3971109"/>
            <a:ext cx="4454435" cy="8490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/>
          <p:cNvCxnSpPr>
            <a:stCxn id="29" idx="2"/>
            <a:endCxn id="16" idx="1"/>
          </p:cNvCxnSpPr>
          <p:nvPr/>
        </p:nvCxnSpPr>
        <p:spPr>
          <a:xfrm rot="16200000" flipH="1">
            <a:off x="5304895" y="3597442"/>
            <a:ext cx="774491" cy="3219994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5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2" grpId="0" animBg="1"/>
      <p:bldP spid="15" grpId="0" animBg="1"/>
      <p:bldP spid="1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8427"/>
            <a:ext cx="12192000" cy="674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smtClean="0">
                <a:solidFill>
                  <a:srgbClr val="FF3399"/>
                </a:solidFill>
              </a:rPr>
              <a:t>Hoạt động 3: </a:t>
            </a:r>
            <a:r>
              <a:rPr lang="vi-VN" sz="3000" smtClean="0">
                <a:solidFill>
                  <a:srgbClr val="FF3399"/>
                </a:solidFill>
              </a:rPr>
              <a:t>Tự khám phá</a:t>
            </a:r>
            <a:endParaRPr lang="en-US" sz="3000">
              <a:solidFill>
                <a:srgbClr val="FF339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8426"/>
          </a:xfrm>
        </p:spPr>
        <p:txBody>
          <a:bodyPr/>
          <a:lstStyle/>
          <a:p>
            <a:r>
              <a:rPr lang="vi-VN" smtClean="0">
                <a:solidFill>
                  <a:srgbClr val="7030A0"/>
                </a:solidFill>
              </a:rPr>
              <a:t>Bài 1:  Làm quen với máy tính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66" y="1822988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6600FF"/>
                </a:solidFill>
              </a:rPr>
              <a:t>Câu 1: Chuột máy tính thông thường có bao nhiêu nút bấm ?</a:t>
            </a:r>
            <a:endParaRPr lang="en-US" sz="320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65" y="3434953"/>
            <a:ext cx="1162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6600FF"/>
                </a:solidFill>
              </a:rPr>
              <a:t>Câu 2: Nút to nhất nằm trên thùng điều khiển dùng để làm gì ?</a:t>
            </a:r>
            <a:endParaRPr lang="en-US" sz="3200">
              <a:solidFill>
                <a:srgbClr val="66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565" y="5046918"/>
            <a:ext cx="1114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6600FF"/>
                </a:solidFill>
              </a:rPr>
              <a:t>Câu 3: Phím </a:t>
            </a:r>
            <a:r>
              <a:rPr lang="vi-VN" sz="3200" dirty="0" smtClean="0">
                <a:solidFill>
                  <a:srgbClr val="FF0000"/>
                </a:solidFill>
              </a:rPr>
              <a:t>Enter</a:t>
            </a:r>
            <a:r>
              <a:rPr lang="vi-VN" sz="3200" dirty="0" smtClean="0">
                <a:solidFill>
                  <a:srgbClr val="6600FF"/>
                </a:solidFill>
              </a:rPr>
              <a:t> nằm ở đâu trên bàn phím ?</a:t>
            </a:r>
            <a:endParaRPr lang="en-US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8426"/>
            <a:ext cx="11353800" cy="591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smtClean="0">
                <a:solidFill>
                  <a:srgbClr val="FF3399"/>
                </a:solidFill>
              </a:rPr>
              <a:t>Hoạt động 4: </a:t>
            </a:r>
            <a:r>
              <a:rPr lang="vi-VN" sz="3000" smtClean="0">
                <a:solidFill>
                  <a:srgbClr val="FF3399"/>
                </a:solidFill>
              </a:rPr>
              <a:t>Trải nghiệm</a:t>
            </a:r>
            <a:endParaRPr lang="en-US" sz="3000">
              <a:solidFill>
                <a:srgbClr val="FF339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8426"/>
          </a:xfrm>
        </p:spPr>
        <p:txBody>
          <a:bodyPr/>
          <a:lstStyle/>
          <a:p>
            <a:r>
              <a:rPr lang="vi-VN" smtClean="0">
                <a:solidFill>
                  <a:srgbClr val="7030A0"/>
                </a:solidFill>
              </a:rPr>
              <a:t>Bài 1:  Làm quen với máy tính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950" y="6021980"/>
            <a:ext cx="1724298" cy="7576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smtClean="0">
                <a:solidFill>
                  <a:srgbClr val="99FF66"/>
                </a:solidFill>
              </a:rPr>
              <a:t>Chuột  máy tính</a:t>
            </a:r>
            <a:endParaRPr lang="en-US" sz="2000">
              <a:solidFill>
                <a:srgbClr val="99FF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4711" y="6021980"/>
            <a:ext cx="1728652" cy="7576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smtClean="0">
                <a:solidFill>
                  <a:srgbClr val="99FF66"/>
                </a:solidFill>
              </a:rPr>
              <a:t>Bàn phím</a:t>
            </a:r>
            <a:endParaRPr lang="en-US" sz="2000">
              <a:solidFill>
                <a:srgbClr val="99FF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8826" y="6021980"/>
            <a:ext cx="1693817" cy="7576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smtClean="0">
                <a:solidFill>
                  <a:srgbClr val="99FF66"/>
                </a:solidFill>
              </a:rPr>
              <a:t>Loa</a:t>
            </a:r>
            <a:endParaRPr lang="en-US" sz="2000">
              <a:solidFill>
                <a:srgbClr val="99FF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8106" y="6021980"/>
            <a:ext cx="1724296" cy="7576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smtClean="0">
                <a:solidFill>
                  <a:srgbClr val="99FF66"/>
                </a:solidFill>
              </a:rPr>
              <a:t>Thùng điều khiển</a:t>
            </a:r>
            <a:endParaRPr lang="en-US" sz="2000">
              <a:solidFill>
                <a:srgbClr val="99FF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7865" y="6021980"/>
            <a:ext cx="1702524" cy="7576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smtClean="0">
                <a:solidFill>
                  <a:srgbClr val="99FF66"/>
                </a:solidFill>
              </a:rPr>
              <a:t>Máy in</a:t>
            </a:r>
            <a:endParaRPr lang="en-US" sz="2000">
              <a:solidFill>
                <a:srgbClr val="99FF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05852" y="6021980"/>
            <a:ext cx="1665515" cy="7576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smtClean="0">
                <a:solidFill>
                  <a:srgbClr val="99FF66"/>
                </a:solidFill>
              </a:rPr>
              <a:t>Màn hình</a:t>
            </a:r>
            <a:endParaRPr lang="en-US" sz="2000">
              <a:solidFill>
                <a:srgbClr val="99FF6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5" y="1355501"/>
            <a:ext cx="2847972" cy="10977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180" y1="30791" x2="13180" y2="30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08" y="1239719"/>
            <a:ext cx="3404192" cy="18314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96" r="100000">
                        <a14:foregroundMark x1="78209" y1="9127" x2="78209" y2="9127"/>
                        <a14:foregroundMark x1="82687" y1="16468" x2="82687" y2="16468"/>
                        <a14:foregroundMark x1="85672" y1="22817" x2="85672" y2="22817"/>
                        <a14:foregroundMark x1="85672" y1="27778" x2="85672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1" y="3402461"/>
            <a:ext cx="1395007" cy="21001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34" b="100000" l="0" r="100000">
                        <a14:foregroundMark x1="47399" y1="22939" x2="47399" y2="22939"/>
                        <a14:foregroundMark x1="26204" y1="58781" x2="26204" y2="58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7" y="3951329"/>
            <a:ext cx="2290762" cy="1231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386" y1="42568" x2="6386" y2="42568"/>
                        <a14:foregroundMark x1="9346" y1="54730" x2="9346" y2="54730"/>
                        <a14:foregroundMark x1="12305" y1="39865" x2="19159" y2="29279"/>
                        <a14:foregroundMark x1="16199" y1="56081" x2="2492" y2="65315"/>
                        <a14:foregroundMark x1="8411" y1="66667" x2="2492" y2="62387"/>
                        <a14:foregroundMark x1="4517" y1="4279" x2="98442" y2="4279"/>
                        <a14:foregroundMark x1="97040" y1="10135" x2="95639" y2="65315"/>
                        <a14:foregroundMark x1="97040" y1="69595" x2="0" y2="73198"/>
                        <a14:foregroundMark x1="56854" y1="83108" x2="56854" y2="83108"/>
                        <a14:foregroundMark x1="39720" y1="73198" x2="40187" y2="94369"/>
                        <a14:foregroundMark x1="40187" y1="94369" x2="28505" y2="90766"/>
                        <a14:foregroundMark x1="27570" y1="94369" x2="27570" y2="98649"/>
                        <a14:foregroundMark x1="27570" y1="98649" x2="27570" y2="98649"/>
                        <a14:foregroundMark x1="70561" y1="97072" x2="28972" y2="97973"/>
                        <a14:foregroundMark x1="70093" y1="96396" x2="70561" y2="93018"/>
                        <a14:foregroundMark x1="59813" y1="93694" x2="58879" y2="74550"/>
                        <a14:foregroundMark x1="58879" y1="93018" x2="39252" y2="94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15" y="3394020"/>
            <a:ext cx="2667632" cy="18439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21" y="1344225"/>
            <a:ext cx="2679426" cy="18622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6485" y="2466054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mtClean="0"/>
              <a:t>1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75447" y="1344224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/>
              <a:t>2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879094" y="308421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/>
              <a:t>3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38308" y="3393175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/>
              <a:t>4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75447" y="3433121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/>
              <a:t>5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814190" y="5182779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mtClean="0"/>
              <a:t>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556 L 0.79179 -0.1189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147 -0.5148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7" y="-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617 -0.6171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5" y="-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49024 -0.4298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5" y="-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6003 -0.3217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7 -0.02569 L -0.27995 -0.3092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687" y="1613042"/>
            <a:ext cx="755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Hôm nay em đã: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553" y="2439890"/>
            <a:ext cx="497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8000"/>
                </a:solidFill>
              </a:rPr>
              <a:t>Hiểu bài tốt </a:t>
            </a:r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7109" y="2439890"/>
            <a:ext cx="483325" cy="46006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5553" y="3506690"/>
            <a:ext cx="497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8000"/>
                </a:solidFill>
              </a:rPr>
              <a:t>Thực hành tốt </a:t>
            </a:r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7109" y="3506690"/>
            <a:ext cx="483325" cy="46006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5553" y="4573490"/>
            <a:ext cx="497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8000"/>
                </a:solidFill>
              </a:rPr>
              <a:t>Tham gia hoạt động nhóm</a:t>
            </a:r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7109" y="4573490"/>
            <a:ext cx="483325" cy="46006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5553" y="5765001"/>
            <a:ext cx="497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8000"/>
                </a:solidFill>
              </a:rPr>
              <a:t>Tham gia hoạt động lớp </a:t>
            </a:r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7109" y="5765001"/>
            <a:ext cx="483325" cy="46006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788426"/>
            <a:ext cx="11353800" cy="591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smtClean="0">
                <a:solidFill>
                  <a:srgbClr val="FF3399"/>
                </a:solidFill>
              </a:rPr>
              <a:t>Hoạt động 5: Nhận xét</a:t>
            </a:r>
            <a:endParaRPr lang="en-US" sz="3000">
              <a:solidFill>
                <a:srgbClr val="FF3399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8426"/>
          </a:xfrm>
        </p:spPr>
        <p:txBody>
          <a:bodyPr/>
          <a:lstStyle/>
          <a:p>
            <a:r>
              <a:rPr lang="vi-VN" smtClean="0">
                <a:solidFill>
                  <a:srgbClr val="7030A0"/>
                </a:solidFill>
              </a:rPr>
              <a:t>Bài 1:  Làm quen với máy tính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 build="p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8426"/>
            <a:ext cx="12192000" cy="687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smtClean="0">
                <a:solidFill>
                  <a:srgbClr val="FF3399"/>
                </a:solidFill>
              </a:rPr>
              <a:t>Hoạt động 6: </a:t>
            </a:r>
            <a:r>
              <a:rPr lang="vi-VN" sz="3000" smtClean="0">
                <a:solidFill>
                  <a:srgbClr val="FF3399"/>
                </a:solidFill>
              </a:rPr>
              <a:t>Em có biết ?</a:t>
            </a:r>
            <a:endParaRPr lang="en-US" sz="3000">
              <a:solidFill>
                <a:srgbClr val="FF339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8426"/>
          </a:xfrm>
        </p:spPr>
        <p:txBody>
          <a:bodyPr/>
          <a:lstStyle/>
          <a:p>
            <a:r>
              <a:rPr lang="vi-VN" smtClean="0">
                <a:solidFill>
                  <a:srgbClr val="7030A0"/>
                </a:solidFill>
              </a:rPr>
              <a:t>Bài 1:  Làm quen với máy tính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76103"/>
            <a:ext cx="980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Ngoài máy tính để bàn chúng ta còn có những loại máy tính khác như: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8" y="2625445"/>
            <a:ext cx="428625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19" y="2408519"/>
            <a:ext cx="5465646" cy="3074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338" y="5708957"/>
            <a:ext cx="3871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smtClean="0">
                <a:solidFill>
                  <a:srgbClr val="FF00FF"/>
                </a:solidFill>
              </a:rPr>
              <a:t>Máy tính xách tay</a:t>
            </a:r>
          </a:p>
          <a:p>
            <a:pPr algn="ctr"/>
            <a:r>
              <a:rPr lang="vi-VN" sz="2800" smtClean="0">
                <a:solidFill>
                  <a:srgbClr val="FF00FF"/>
                </a:solidFill>
              </a:rPr>
              <a:t>(Laptop)</a:t>
            </a:r>
            <a:endParaRPr lang="en-US" sz="280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2423" y="5953696"/>
            <a:ext cx="556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>
                <a:solidFill>
                  <a:srgbClr val="FF00FF"/>
                </a:solidFill>
              </a:rPr>
              <a:t>Máy tính bảng</a:t>
            </a:r>
            <a:endParaRPr lang="en-US" sz="320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81" l="10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49" y="1050115"/>
            <a:ext cx="3321072" cy="46394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6" b="98712" l="2712" r="97627">
                        <a14:foregroundMark x1="10847" y1="21030" x2="10847" y2="21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4" y="4579939"/>
            <a:ext cx="3003655" cy="2219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05" y="3706034"/>
            <a:ext cx="3466903" cy="29637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57" b="88991" l="294" r="97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" y="3199894"/>
            <a:ext cx="3238500" cy="10382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05" y="573205"/>
            <a:ext cx="3466903" cy="26001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52" b="99274" l="0" r="99747">
                        <a14:foregroundMark x1="84918" y1="32123" x2="84918" y2="32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" y="606395"/>
            <a:ext cx="3279991" cy="2291049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10800000" flipV="1">
            <a:off x="3314941" y="604449"/>
            <a:ext cx="538602" cy="687711"/>
          </a:xfrm>
          <a:prstGeom prst="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0800000" flipV="1">
            <a:off x="3318636" y="3375150"/>
            <a:ext cx="538602" cy="687711"/>
          </a:xfrm>
          <a:prstGeom prst="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 flipV="1">
            <a:off x="3304980" y="5125992"/>
            <a:ext cx="538602" cy="687711"/>
          </a:xfrm>
          <a:prstGeom prst="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0800000" flipH="1" flipV="1">
            <a:off x="8019303" y="1298574"/>
            <a:ext cx="538602" cy="687711"/>
          </a:xfrm>
          <a:prstGeom prst="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 flipH="1" flipV="1">
            <a:off x="8019303" y="4996364"/>
            <a:ext cx="538602" cy="687711"/>
          </a:xfrm>
          <a:prstGeom prst="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355771" y="362403"/>
            <a:ext cx="836023" cy="687711"/>
          </a:xfrm>
          <a:prstGeom prst="down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136" y="0"/>
            <a:ext cx="510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FF"/>
                </a:solidFill>
                <a:latin typeface="Bookman Old Style" panose="02050604050505020204" pitchFamily="18" charset="0"/>
              </a:rPr>
              <a:t>Củng cố kiến thức</a:t>
            </a:r>
            <a:endParaRPr lang="en-US" sz="3600" dirty="0">
              <a:solidFill>
                <a:srgbClr val="FF00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5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338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Times New Roman</vt:lpstr>
      <vt:lpstr>UTM Davida</vt:lpstr>
      <vt:lpstr>Verdana</vt:lpstr>
      <vt:lpstr>Office Theme</vt:lpstr>
      <vt:lpstr>Môn Tin Học</vt:lpstr>
      <vt:lpstr>Máy tính làm được những gì ?</vt:lpstr>
      <vt:lpstr>Bài 1:  Làm quen với máy tính</vt:lpstr>
      <vt:lpstr>Bài 1:  Làm quen với máy tính</vt:lpstr>
      <vt:lpstr>Bài 1:  Làm quen với máy tính</vt:lpstr>
      <vt:lpstr>Bài 1:  Làm quen với máy tính</vt:lpstr>
      <vt:lpstr>Bài 1:  Làm quen với máy tính</vt:lpstr>
      <vt:lpstr>Bài 1:  Làm quen với máy tính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Lê Văn ấ</dc:title>
  <dc:creator>Lê Văn Trường</dc:creator>
  <cp:lastModifiedBy>Admin</cp:lastModifiedBy>
  <cp:revision>45</cp:revision>
  <dcterms:created xsi:type="dcterms:W3CDTF">2018-08-27T12:54:52Z</dcterms:created>
  <dcterms:modified xsi:type="dcterms:W3CDTF">2019-08-30T02:53:15Z</dcterms:modified>
</cp:coreProperties>
</file>